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56" r:id="rId3"/>
    <p:sldId id="275" r:id="rId4"/>
    <p:sldId id="266" r:id="rId5"/>
    <p:sldId id="277" r:id="rId6"/>
    <p:sldId id="276" r:id="rId7"/>
    <p:sldId id="278" r:id="rId8"/>
  </p:sldIdLst>
  <p:sldSz cx="9144000" cy="6858000" type="screen4x3"/>
  <p:notesSz cx="6858000" cy="9144000"/>
  <p:defaultTextStyle>
    <a:defPPr>
      <a:defRPr lang="ru-RU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000099"/>
    <a:srgbClr val="F5F3FF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4595"/>
  </p:normalViewPr>
  <p:slideViewPr>
    <p:cSldViewPr showGuides="1">
      <p:cViewPr>
        <p:scale>
          <a:sx n="81" d="100"/>
          <a:sy n="81" d="100"/>
        </p:scale>
        <p:origin x="-1056" y="2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5292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72B8E45-B58F-45DA-9D1A-5D46386C1830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Образец текста</a:t>
            </a: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Второй уровень</a:t>
            </a: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Третий уровень</a:t>
            </a: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Четвертый уровень</a:t>
            </a: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Пятый уровень</a:t>
            </a: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p>
            <a:pPr lvl="0" algn="r" eaLnBrk="1" hangingPunct="1">
              <a:buNone/>
            </a:pPr>
            <a:fld id="{9A0DB2DC-4C9A-4742-B13C-FB6460FD3503}" type="slidenum">
              <a:rPr lang="ru-RU" altLang="ru-RU" sz="1200" dirty="0">
                <a:latin typeface="Calibri" panose="020F0502020204030204" pitchFamily="34" charset="0"/>
              </a:rPr>
            </a:fld>
            <a:endParaRPr lang="ru-RU" altLang="ru-RU" sz="1200" dirty="0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Титульный слайд">
    <p:bg>
      <p:bgPr>
        <a:gradFill rotWithShape="0">
          <a:gsLst>
            <a:gs pos="0">
              <a:srgbClr val="CDDEFF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 showMasterSp="0">
  <p:cSld name="Заголовок и вертикальный текст">
    <p:bg>
      <p:bgPr>
        <a:gradFill rotWithShape="0">
          <a:gsLst>
            <a:gs pos="0">
              <a:srgbClr val="CDDEFF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Вертикальный заголовок и текст">
    <p:bg>
      <p:bgPr>
        <a:gradFill rotWithShape="0">
          <a:gsLst>
            <a:gs pos="0">
              <a:srgbClr val="CDDEFF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43688" y="279400"/>
            <a:ext cx="2062162" cy="41576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9400"/>
            <a:ext cx="6034088" cy="41576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 showMasterSp="0">
  <p:cSld name="Объект">
    <p:bg>
      <p:bgPr>
        <a:gradFill rotWithShape="0">
          <a:gsLst>
            <a:gs pos="0">
              <a:srgbClr val="CDDEFF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9400"/>
            <a:ext cx="8248650" cy="41576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 showMasterSp="0">
  <p:cSld name="Заголовок, текст и объект">
    <p:bg>
      <p:bgPr>
        <a:gradFill rotWithShape="0">
          <a:gsLst>
            <a:gs pos="0">
              <a:srgbClr val="CDDEFF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6250" y="279400"/>
            <a:ext cx="8229600" cy="63341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28368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28368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Заголовок и объект">
    <p:bg>
      <p:bgPr>
        <a:gradFill rotWithShape="0">
          <a:gsLst>
            <a:gs pos="0">
              <a:srgbClr val="CDDEFF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Заголовок раздела">
    <p:bg>
      <p:bgPr>
        <a:gradFill rotWithShape="0">
          <a:gsLst>
            <a:gs pos="0">
              <a:srgbClr val="CDDEFF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showMasterSp="0">
  <p:cSld name="Два объекта">
    <p:bg>
      <p:bgPr>
        <a:gradFill rotWithShape="0">
          <a:gsLst>
            <a:gs pos="0">
              <a:srgbClr val="CDDEFF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2836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2836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Сравнение">
    <p:bg>
      <p:bgPr>
        <a:gradFill rotWithShape="0">
          <a:gsLst>
            <a:gs pos="0">
              <a:srgbClr val="CDDEFF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Только заголовок">
    <p:bg>
      <p:bgPr>
        <a:gradFill rotWithShape="0">
          <a:gsLst>
            <a:gs pos="0">
              <a:srgbClr val="CDDEFF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Пустой слайд">
    <p:bg>
      <p:bgPr>
        <a:gradFill rotWithShape="0">
          <a:gsLst>
            <a:gs pos="0">
              <a:srgbClr val="CDDEFF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Объект с подписью">
    <p:bg>
      <p:bgPr>
        <a:gradFill rotWithShape="0">
          <a:gsLst>
            <a:gs pos="0">
              <a:srgbClr val="CDDEFF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Рисунок с подписью">
    <p:bg>
      <p:bgPr>
        <a:gradFill rotWithShape="0">
          <a:gsLst>
            <a:gs pos="0">
              <a:srgbClr val="CDDEFF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32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Вставка рисунка</a:t>
            </a:r>
            <a:endParaRPr kumimoji="0" lang="ru-RU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image" Target="../media/image1.png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DDEFF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76250" y="279400"/>
            <a:ext cx="8229600" cy="6334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ru-RU" altLang="ru-RU" dirty="0"/>
              <a:t>Образец заголовка</a:t>
            </a:r>
            <a:endParaRPr lang="ru-RU" altLang="ru-RU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28368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ru-RU" altLang="ru-RU" dirty="0"/>
              <a:t>Образец текста</a:t>
            </a:r>
            <a:endParaRPr lang="ru-RU" altLang="ru-RU" dirty="0"/>
          </a:p>
          <a:p>
            <a:pPr lvl="1"/>
            <a:r>
              <a:rPr lang="ru-RU" altLang="ru-RU" dirty="0"/>
              <a:t>Второй уровень</a:t>
            </a:r>
            <a:endParaRPr lang="ru-RU" altLang="ru-RU" dirty="0"/>
          </a:p>
          <a:p>
            <a:pPr lvl="2"/>
            <a:r>
              <a:rPr lang="ru-RU" altLang="ru-RU" dirty="0"/>
              <a:t>Третий уровень</a:t>
            </a:r>
            <a:endParaRPr lang="ru-RU" altLang="ru-RU" dirty="0"/>
          </a:p>
          <a:p>
            <a:pPr lvl="3"/>
            <a:r>
              <a:rPr lang="ru-RU" altLang="ru-RU" dirty="0"/>
              <a:t>Четвертый уровень</a:t>
            </a:r>
            <a:endParaRPr lang="ru-RU" altLang="ru-RU" dirty="0"/>
          </a:p>
          <a:p>
            <a:pPr lvl="4"/>
            <a:r>
              <a:rPr lang="ru-RU" altLang="ru-RU" dirty="0"/>
              <a:t>Пятый уровень</a:t>
            </a:r>
            <a:endParaRPr lang="ru-RU" altLang="ru-RU" dirty="0"/>
          </a:p>
        </p:txBody>
      </p:sp>
      <p:pic>
        <p:nvPicPr>
          <p:cNvPr id="1028" name="Picture 1026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8216900" y="6219825"/>
            <a:ext cx="809625" cy="504825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Verdana" panose="020B060403050404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Verdana" panose="020B060403050404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Verdana" panose="020B060403050404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Verdana" panose="020B060403050404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Verdana" panose="020B060403050404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Verdana" panose="020B060403050404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Verdana" panose="020B060403050404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Verdana" panose="020B060403050404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hyperlink" Target="mailto:mm@legasoft.r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Заголовок 1"/>
          <p:cNvSpPr txBox="1"/>
          <p:nvPr/>
        </p:nvSpPr>
        <p:spPr>
          <a:xfrm>
            <a:off x="323528" y="260647"/>
            <a:ext cx="8424936" cy="1811030"/>
          </a:xfrm>
          <a:prstGeom prst="rect">
            <a:avLst/>
          </a:prstGeom>
          <a:ln w="6350" cap="rnd">
            <a:noFill/>
          </a:ln>
        </p:spPr>
        <p:txBody>
          <a:bodyPr anchor="ctr"/>
          <a:lstStyle/>
          <a:p>
            <a:pPr marR="0" algn="ctr" defTabSz="914400" eaLnBrk="1" fontAlgn="auto" hangingPunct="1"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2900" b="1" kern="1200" cap="none" spc="-100" normalizeH="0" baseline="0" noProof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+mj-cs"/>
              </a:rPr>
              <a:t>Настройка предоставления единого отчета </a:t>
            </a:r>
            <a:r>
              <a:rPr kumimoji="0" lang="ru-RU" sz="2900" b="1" kern="1200" cap="none" spc="-100" normalizeH="0" baseline="0" noProof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n-ea"/>
                <a:cs typeface="+mn-cs"/>
              </a:rPr>
              <a:t>«</a:t>
            </a:r>
            <a:r>
              <a:rPr kumimoji="0" lang="en-US" sz="2900" b="1" kern="1200" cap="none" spc="-100" normalizeH="0" baseline="0" noProof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n-ea"/>
                <a:cs typeface="+mn-cs"/>
              </a:rPr>
              <a:t>NEON</a:t>
            </a:r>
            <a:r>
              <a:rPr kumimoji="0" lang="ru-RU" sz="2900" b="1" kern="1200" cap="none" spc="-100" normalizeH="0" baseline="0" noProof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n-ea"/>
                <a:cs typeface="+mn-cs"/>
              </a:rPr>
              <a:t>»</a:t>
            </a:r>
            <a:r>
              <a:rPr kumimoji="0" lang="ru-RU" sz="2900" b="1" kern="1200" cap="none" spc="-100" normalizeH="0" baseline="0" noProof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+mj-cs"/>
              </a:rPr>
              <a:t> по продажам и остаткам товара</a:t>
            </a:r>
            <a:endParaRPr kumimoji="0" lang="ru-RU" sz="2900" b="1" kern="1200" cap="none" spc="-100" normalizeH="0" baseline="0" noProof="0" dirty="0">
              <a:ln w="3200">
                <a:solidFill>
                  <a:schemeClr val="bg2">
                    <a:shade val="75000"/>
                    <a:alpha val="25000"/>
                  </a:schemeClr>
                </a:solidFill>
                <a:prstDash val="solid"/>
                <a:round/>
              </a:ln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+mj-ea"/>
              <a:cs typeface="+mj-cs"/>
            </a:endParaRPr>
          </a:p>
        </p:txBody>
      </p:sp>
      <p:sp>
        <p:nvSpPr>
          <p:cNvPr id="12" name="Заголовок 1"/>
          <p:cNvSpPr txBox="1"/>
          <p:nvPr/>
        </p:nvSpPr>
        <p:spPr>
          <a:xfrm>
            <a:off x="323850" y="5300663"/>
            <a:ext cx="8424863" cy="1360488"/>
          </a:xfrm>
          <a:prstGeom prst="rect">
            <a:avLst/>
          </a:prstGeom>
          <a:ln w="6350" cap="rnd">
            <a:noFill/>
          </a:ln>
        </p:spPr>
        <p:txBody>
          <a:bodyPr anchor="ctr"/>
          <a:lstStyle/>
          <a:p>
            <a:pPr marR="0" algn="ctr" defTabSz="914400" eaLnBrk="1" fontAlgn="auto" hangingPunct="1"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2400" kern="1200" cap="none" spc="-100" normalizeH="0" baseline="0" noProof="0" dirty="0">
              <a:ln w="3200">
                <a:solidFill>
                  <a:schemeClr val="bg2">
                    <a:shade val="75000"/>
                    <a:alpha val="25000"/>
                  </a:schemeClr>
                </a:solidFill>
                <a:prstDash val="solid"/>
                <a:round/>
              </a:ln>
              <a:solidFill>
                <a:srgbClr val="000099"/>
              </a:solidFill>
              <a:effectLst>
                <a:innerShdw blurRad="50800" dist="25400" dir="13500000">
                  <a:srgbClr val="000000">
                    <a:alpha val="70000"/>
                  </a:srgbClr>
                </a:innerShdw>
              </a:effectLst>
              <a:latin typeface="Calibri" panose="020F0502020204030204" pitchFamily="34" charset="0"/>
              <a:ea typeface="+mj-ea"/>
              <a:cs typeface="+mj-cs"/>
            </a:endParaRPr>
          </a:p>
        </p:txBody>
      </p:sp>
      <p:pic>
        <p:nvPicPr>
          <p:cNvPr id="15364" name="Picture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28875" y="2357438"/>
            <a:ext cx="4184650" cy="3175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5365" name="Rectangle 8"/>
          <p:cNvSpPr/>
          <p:nvPr/>
        </p:nvSpPr>
        <p:spPr>
          <a:xfrm>
            <a:off x="6215063" y="6269038"/>
            <a:ext cx="6465887" cy="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txBody>
          <a:bodyPr wrap="none" lIns="0" tIns="0" rIns="0" bIns="0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0"/>
              </a:spcBef>
              <a:buNone/>
            </a:pPr>
            <a:endParaRPr lang="ru-RU" altLang="ru-RU" sz="1800" dirty="0">
              <a:latin typeface="Arial" panose="020B0604020202020204" pitchFamily="34" charset="0"/>
            </a:endParaRPr>
          </a:p>
          <a:p>
            <a:pPr marL="0" lvl="0" indent="0">
              <a:spcBef>
                <a:spcPct val="0"/>
              </a:spcBef>
              <a:buNone/>
            </a:pPr>
            <a:br>
              <a:rPr lang="ru-RU" altLang="ru-RU" sz="800" dirty="0">
                <a:solidFill>
                  <a:srgbClr val="464646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ru-RU" altLang="ru-RU" sz="800" dirty="0">
              <a:solidFill>
                <a:srgbClr val="464646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marL="0" lvl="0" indent="0">
              <a:spcBef>
                <a:spcPct val="0"/>
              </a:spcBef>
              <a:buNone/>
            </a:pPr>
            <a:endParaRPr lang="ru-RU" altLang="ru-RU" sz="18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Овал 2"/>
          <p:cNvSpPr/>
          <p:nvPr/>
        </p:nvSpPr>
        <p:spPr>
          <a:xfrm>
            <a:off x="714375" y="1000125"/>
            <a:ext cx="2714625" cy="17859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br>
              <a:rPr lang="ru-RU" altLang="ru-RU" sz="1600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altLang="ru-RU" sz="1600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Огромная потеря времени на составление аналитической отчетности в компании</a:t>
            </a:r>
            <a:endParaRPr lang="ru-RU" altLang="ru-RU" sz="1600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ctr" eaLnBrk="1" hangingPunct="1">
              <a:spcBef>
                <a:spcPct val="0"/>
              </a:spcBef>
              <a:buNone/>
            </a:pPr>
            <a:endParaRPr lang="ru-RU" altLang="ru-RU" sz="1800" dirty="0">
              <a:solidFill>
                <a:srgbClr val="FFFFFF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5572125" y="1071563"/>
            <a:ext cx="2714625" cy="17859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1600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Предоставление отчетной информации разных форматов</a:t>
            </a:r>
            <a:endParaRPr lang="ru-RU" altLang="ru-RU" sz="1600" b="1" dirty="0">
              <a:solidFill>
                <a:srgbClr val="7030A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785813" y="3786188"/>
            <a:ext cx="2571750" cy="17859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1600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Постоянная загруженность сотрудников дистрибьютора</a:t>
            </a:r>
            <a:endParaRPr lang="ru-RU" altLang="ru-RU" sz="1600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ctr" eaLnBrk="1" hangingPunct="1">
              <a:spcBef>
                <a:spcPct val="0"/>
              </a:spcBef>
              <a:buNone/>
            </a:pPr>
            <a:endParaRPr lang="ru-RU" altLang="ru-RU" sz="1800" dirty="0">
              <a:solidFill>
                <a:srgbClr val="FFFFFF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5572125" y="3929063"/>
            <a:ext cx="2714625" cy="18573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457200" lvl="1" indent="0" eaLnBrk="1" hangingPunct="1">
              <a:spcBef>
                <a:spcPct val="0"/>
              </a:spcBef>
              <a:buNone/>
            </a:pPr>
            <a:r>
              <a:rPr lang="ru-RU" altLang="ru-RU" sz="1600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Частота обновления информации раз в месяц, неделю</a:t>
            </a:r>
            <a:endParaRPr lang="ru-RU" altLang="ru-RU" sz="1600" b="1" dirty="0">
              <a:solidFill>
                <a:srgbClr val="7030A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7" name="Стрелка вверх 6"/>
          <p:cNvSpPr/>
          <p:nvPr/>
        </p:nvSpPr>
        <p:spPr>
          <a:xfrm rot="5400000">
            <a:off x="3964781" y="1464469"/>
            <a:ext cx="928688" cy="11430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Стрелка вправо 8"/>
          <p:cNvSpPr/>
          <p:nvPr/>
        </p:nvSpPr>
        <p:spPr>
          <a:xfrm>
            <a:off x="3929063" y="4143375"/>
            <a:ext cx="1143000" cy="10715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Стрелка вверх 9"/>
          <p:cNvSpPr/>
          <p:nvPr/>
        </p:nvSpPr>
        <p:spPr>
          <a:xfrm>
            <a:off x="1714500" y="2857500"/>
            <a:ext cx="785813" cy="78581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Стрелка вниз 10"/>
          <p:cNvSpPr/>
          <p:nvPr/>
        </p:nvSpPr>
        <p:spPr>
          <a:xfrm>
            <a:off x="6500813" y="3000375"/>
            <a:ext cx="785813" cy="7858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14313" y="285750"/>
            <a:ext cx="8572500" cy="5381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R="0" algn="ctr" defTabSz="91440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2900" b="1" kern="1200" cap="none" spc="0" normalizeH="0" baseline="0" noProof="0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n-ea"/>
                <a:cs typeface="+mn-cs"/>
              </a:rPr>
              <a:t>Текущая ситуация работы</a:t>
            </a:r>
            <a:r>
              <a:rPr kumimoji="0" lang="en-US" sz="2900" b="1" kern="1200" cap="none" spc="0" normalizeH="0" baseline="0" noProof="0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n-ea"/>
                <a:cs typeface="+mn-cs"/>
              </a:rPr>
              <a:t>.</a:t>
            </a:r>
            <a:endParaRPr kumimoji="0" lang="ru-RU" sz="2900" b="1" kern="1200" cap="none" spc="0" normalizeH="0" baseline="0" noProof="0" dirty="0">
              <a:solidFill>
                <a:srgbClr val="000099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10" name="Заголовок 2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919163"/>
          </a:xfrm>
        </p:spPr>
        <p:txBody>
          <a:bodyPr vert="horz" wrap="square" lIns="91440" tIns="45720" rIns="91440" bIns="45720" anchor="ctr" anchorCtr="0"/>
          <a:p>
            <a:pPr eaLnBrk="1" hangingPunct="1"/>
            <a:r>
              <a:rPr lang="ru-RU" altLang="ru-RU" sz="3200" dirty="0">
                <a:solidFill>
                  <a:srgbClr val="000099"/>
                </a:solidFill>
                <a:latin typeface="Calibri" panose="020F0502020204030204" pitchFamily="34" charset="0"/>
              </a:rPr>
              <a:t>Архитектура отчетной системы «</a:t>
            </a:r>
            <a:r>
              <a:rPr lang="en-US" altLang="ru-RU" sz="3200" dirty="0">
                <a:solidFill>
                  <a:srgbClr val="000099"/>
                </a:solidFill>
                <a:latin typeface="Calibri" panose="020F0502020204030204" pitchFamily="34" charset="0"/>
              </a:rPr>
              <a:t>NEON</a:t>
            </a:r>
            <a:r>
              <a:rPr lang="ru-RU" altLang="ru-RU" sz="3200" dirty="0">
                <a:solidFill>
                  <a:srgbClr val="000099"/>
                </a:solidFill>
                <a:latin typeface="Calibri" panose="020F0502020204030204" pitchFamily="34" charset="0"/>
              </a:rPr>
              <a:t>».</a:t>
            </a:r>
            <a:endParaRPr lang="ru-RU" altLang="ru-RU" sz="3200" dirty="0">
              <a:solidFill>
                <a:srgbClr val="000099"/>
              </a:solidFill>
              <a:latin typeface="Calibri" panose="020F0502020204030204" pitchFamily="34" charset="0"/>
            </a:endParaRPr>
          </a:p>
        </p:txBody>
      </p:sp>
      <p:sp>
        <p:nvSpPr>
          <p:cNvPr id="8" name="AutoShape 8"/>
          <p:cNvSpPr>
            <a:spLocks noChangeArrowheads="1"/>
          </p:cNvSpPr>
          <p:nvPr/>
        </p:nvSpPr>
        <p:spPr bwMode="auto">
          <a:xfrm rot="709447">
            <a:off x="1392238" y="3170238"/>
            <a:ext cx="1008063" cy="441325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AutoShape 9"/>
          <p:cNvSpPr>
            <a:spLocks noChangeArrowheads="1"/>
          </p:cNvSpPr>
          <p:nvPr/>
        </p:nvSpPr>
        <p:spPr bwMode="auto">
          <a:xfrm rot="1101383">
            <a:off x="1763713" y="2619375"/>
            <a:ext cx="1008063" cy="4318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413" name="Text Box 21"/>
          <p:cNvSpPr txBox="1"/>
          <p:nvPr/>
        </p:nvSpPr>
        <p:spPr>
          <a:xfrm>
            <a:off x="4679950" y="857250"/>
            <a:ext cx="4464050" cy="4308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228600" lvl="0" indent="-228600" eaLnBrk="1" hangingPunct="1">
              <a:spcBef>
                <a:spcPct val="0"/>
              </a:spcBef>
              <a:buAutoNum type="arabicPeriod"/>
            </a:pPr>
            <a:endParaRPr lang="ru-RU" altLang="ru-RU" sz="1800" dirty="0">
              <a:latin typeface="Calibri" panose="020F0502020204030204" pitchFamily="34" charset="0"/>
            </a:endParaRPr>
          </a:p>
          <a:p>
            <a:pPr marL="228600" lvl="0" indent="-228600" eaLnBrk="1" hangingPunct="1">
              <a:spcBef>
                <a:spcPct val="0"/>
              </a:spcBef>
              <a:buAutoNum type="arabicPeriod"/>
            </a:pPr>
            <a:r>
              <a:rPr lang="ru-RU" altLang="ru-RU" sz="1600" dirty="0">
                <a:latin typeface="Calibri" panose="020F0502020204030204" pitchFamily="34" charset="0"/>
              </a:rPr>
              <a:t>Дистрибьютор подготавливает выгрузку данных по предоставленному техническому заданию (далее «Отчет </a:t>
            </a:r>
            <a:r>
              <a:rPr lang="en-US" altLang="ru-RU" sz="1600" dirty="0">
                <a:latin typeface="Calibri" panose="020F0502020204030204" pitchFamily="34" charset="0"/>
              </a:rPr>
              <a:t>NEON</a:t>
            </a:r>
            <a:r>
              <a:rPr lang="ru-RU" altLang="ru-RU" sz="1600" dirty="0">
                <a:latin typeface="Calibri" panose="020F0502020204030204" pitchFamily="34" charset="0"/>
              </a:rPr>
              <a:t>») в формате </a:t>
            </a:r>
            <a:r>
              <a:rPr lang="en-US" altLang="ru-RU" sz="1600" dirty="0">
                <a:latin typeface="Calibri" panose="020F0502020204030204" pitchFamily="34" charset="0"/>
              </a:rPr>
              <a:t>Excel</a:t>
            </a:r>
            <a:r>
              <a:rPr lang="ru-RU" altLang="ru-RU" sz="1600" dirty="0">
                <a:latin typeface="Calibri" panose="020F0502020204030204" pitchFamily="34" charset="0"/>
              </a:rPr>
              <a:t>.</a:t>
            </a:r>
            <a:endParaRPr lang="en-US" altLang="ru-RU" sz="1600" dirty="0">
              <a:latin typeface="Calibri" panose="020F0502020204030204" pitchFamily="34" charset="0"/>
            </a:endParaRPr>
          </a:p>
          <a:p>
            <a:pPr marL="228600" lvl="0" indent="-228600" eaLnBrk="1" hangingPunct="1">
              <a:spcBef>
                <a:spcPct val="0"/>
              </a:spcBef>
              <a:buNone/>
            </a:pPr>
            <a:endParaRPr lang="ru-RU" altLang="ru-RU" sz="1600" dirty="0">
              <a:latin typeface="Calibri" panose="020F0502020204030204" pitchFamily="34" charset="0"/>
            </a:endParaRPr>
          </a:p>
          <a:p>
            <a:pPr marL="228600" lvl="0" indent="-228600" eaLnBrk="1" hangingPunct="1">
              <a:spcBef>
                <a:spcPct val="0"/>
              </a:spcBef>
              <a:buNone/>
            </a:pPr>
            <a:r>
              <a:rPr lang="ru-RU" altLang="ru-RU" sz="1600" dirty="0">
                <a:latin typeface="Calibri" panose="020F0502020204030204" pitchFamily="34" charset="0"/>
              </a:rPr>
              <a:t>2.«Отчет </a:t>
            </a:r>
            <a:r>
              <a:rPr lang="en-US" altLang="ru-RU" sz="1600" dirty="0">
                <a:latin typeface="Calibri" panose="020F0502020204030204" pitchFamily="34" charset="0"/>
              </a:rPr>
              <a:t>NEON</a:t>
            </a:r>
            <a:r>
              <a:rPr lang="ru-RU" altLang="ru-RU" sz="1600" dirty="0">
                <a:latin typeface="Calibri" panose="020F0502020204030204" pitchFamily="34" charset="0"/>
              </a:rPr>
              <a:t>» формируется из учетной системы дистрибьютора. Отчет содержит данные по продажам продукции в торговые точки и остаткам на складах дистрибьютора.</a:t>
            </a:r>
            <a:endParaRPr lang="en-US" altLang="ru-RU" sz="1600" dirty="0">
              <a:latin typeface="Calibri" panose="020F0502020204030204" pitchFamily="34" charset="0"/>
            </a:endParaRPr>
          </a:p>
          <a:p>
            <a:pPr marL="228600" lvl="0" indent="-228600" eaLnBrk="1" hangingPunct="1">
              <a:spcBef>
                <a:spcPct val="0"/>
              </a:spcBef>
              <a:buNone/>
            </a:pPr>
            <a:endParaRPr lang="ru-RU" altLang="ru-RU" sz="1600" dirty="0">
              <a:latin typeface="Calibri" panose="020F0502020204030204" pitchFamily="34" charset="0"/>
            </a:endParaRPr>
          </a:p>
          <a:p>
            <a:pPr marL="228600" lvl="0" indent="-228600" eaLnBrk="1" hangingPunct="1">
              <a:spcBef>
                <a:spcPct val="0"/>
              </a:spcBef>
              <a:buNone/>
            </a:pPr>
            <a:r>
              <a:rPr lang="ru-RU" altLang="ru-RU" sz="1600" dirty="0">
                <a:latin typeface="Calibri" panose="020F0502020204030204" pitchFamily="34" charset="0"/>
              </a:rPr>
              <a:t>3.«Отчет </a:t>
            </a:r>
            <a:r>
              <a:rPr lang="en-US" altLang="ru-RU" sz="1600" dirty="0">
                <a:latin typeface="Calibri" panose="020F0502020204030204" pitchFamily="34" charset="0"/>
              </a:rPr>
              <a:t>NEON</a:t>
            </a:r>
            <a:r>
              <a:rPr lang="ru-RU" altLang="ru-RU" sz="1600" dirty="0">
                <a:latin typeface="Calibri" panose="020F0502020204030204" pitchFamily="34" charset="0"/>
              </a:rPr>
              <a:t>» отправляется по электронной почте на адрес компании. Возможна настройка автоматической отправки отчета для минимизации загруженности персонала на формирование отчета.</a:t>
            </a:r>
            <a:endParaRPr lang="ru-RU" altLang="ru-RU" sz="1600" dirty="0">
              <a:latin typeface="Calibri" panose="020F0502020204030204" pitchFamily="34" charset="0"/>
            </a:endParaRPr>
          </a:p>
          <a:p>
            <a:pPr marL="228600" lvl="0" indent="-228600" eaLnBrk="1" hangingPunct="1">
              <a:spcBef>
                <a:spcPct val="0"/>
              </a:spcBef>
              <a:buNone/>
            </a:pPr>
            <a:endParaRPr lang="ru-RU" altLang="ru-RU" sz="1600" dirty="0">
              <a:latin typeface="Calibri" panose="020F0502020204030204" pitchFamily="34" charset="0"/>
            </a:endParaRPr>
          </a:p>
        </p:txBody>
      </p:sp>
      <p:sp>
        <p:nvSpPr>
          <p:cNvPr id="21" name="AutoShape 7"/>
          <p:cNvSpPr>
            <a:spLocks noChangeArrowheads="1"/>
          </p:cNvSpPr>
          <p:nvPr/>
        </p:nvSpPr>
        <p:spPr bwMode="auto">
          <a:xfrm rot="7938762">
            <a:off x="2356644" y="5139531"/>
            <a:ext cx="987425" cy="446088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17415" name="Группа 96"/>
          <p:cNvGrpSpPr/>
          <p:nvPr/>
        </p:nvGrpSpPr>
        <p:grpSpPr>
          <a:xfrm>
            <a:off x="1979613" y="5949950"/>
            <a:ext cx="936625" cy="792163"/>
            <a:chOff x="7002463" y="3395663"/>
            <a:chExt cx="1403350" cy="1363662"/>
          </a:xfrm>
        </p:grpSpPr>
        <p:sp>
          <p:nvSpPr>
            <p:cNvPr id="17436" name="Arc 49"/>
            <p:cNvSpPr/>
            <p:nvPr/>
          </p:nvSpPr>
          <p:spPr>
            <a:xfrm>
              <a:off x="7002463" y="4144963"/>
              <a:ext cx="1403350" cy="550862"/>
            </a:xfrm>
            <a:custGeom>
              <a:avLst/>
              <a:gdLst>
                <a:gd name="txL" fmla="*/ 0 w 43200"/>
                <a:gd name="txT" fmla="*/ 0 h 43200"/>
                <a:gd name="txR" fmla="*/ 43200 w 43200"/>
                <a:gd name="txB" fmla="*/ 43200 h 43200"/>
              </a:gdLst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rect l="txL" t="txT" r="txR" b="txB"/>
              <a:pathLst>
                <a:path w="43200" h="43200" fill="none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-1" y="10809"/>
                    <a:pt x="7963" y="1674"/>
                    <a:pt x="18652" y="201"/>
                  </a:cubicBezTo>
                </a:path>
                <a:path w="43200" h="43200" stroke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-1" y="10809"/>
                    <a:pt x="7963" y="1674"/>
                    <a:pt x="18652" y="201"/>
                  </a:cubicBezTo>
                  <a:lnTo>
                    <a:pt x="21600" y="21600"/>
                  </a:lnTo>
                  <a:lnTo>
                    <a:pt x="21599" y="0"/>
                  </a:lnTo>
                  <a:close/>
                </a:path>
              </a:pathLst>
            </a:custGeom>
            <a:noFill/>
            <a:ln w="12700" cap="flat" cmpd="sng">
              <a:solidFill>
                <a:schemeClr val="bg2">
                  <a:alpha val="10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pic>
          <p:nvPicPr>
            <p:cNvPr id="17437" name="Picture 10" descr="j0432646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7219950" y="3395663"/>
              <a:ext cx="1117600" cy="111760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7438" name="Picture 45" descr="j043262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143750" y="4143375"/>
              <a:ext cx="615950" cy="615950"/>
            </a:xfrm>
            <a:prstGeom prst="rect">
              <a:avLst/>
            </a:prstGeom>
            <a:noFill/>
            <a:ln w="9525">
              <a:noFill/>
            </a:ln>
          </p:spPr>
        </p:pic>
      </p:grpSp>
      <p:pic>
        <p:nvPicPr>
          <p:cNvPr id="17416" name="Picture 6" descr="j04339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6013" y="5949950"/>
            <a:ext cx="647700" cy="6477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7417" name="Text Box 42"/>
          <p:cNvSpPr txBox="1"/>
          <p:nvPr/>
        </p:nvSpPr>
        <p:spPr>
          <a:xfrm rot="1058927">
            <a:off x="1631950" y="2259013"/>
            <a:ext cx="1465263" cy="306387"/>
          </a:xfrm>
          <a:prstGeom prst="rect">
            <a:avLst/>
          </a:prstGeom>
          <a:noFill/>
          <a:ln w="12700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0"/>
              </a:spcBef>
              <a:buNone/>
            </a:pPr>
            <a:r>
              <a:rPr lang="ru-RU" altLang="ru-RU" sz="1400" dirty="0">
                <a:latin typeface="Calibri" panose="020F0502020204030204" pitchFamily="34" charset="0"/>
              </a:rPr>
              <a:t>Отчеты </a:t>
            </a:r>
            <a:r>
              <a:rPr lang="en-US" altLang="ru-RU" sz="1400" dirty="0">
                <a:latin typeface="Calibri" panose="020F0502020204030204" pitchFamily="34" charset="0"/>
                <a:sym typeface="Wingdings" panose="05000000000000000000" pitchFamily="2" charset="2"/>
              </a:rPr>
              <a:t> NEON</a:t>
            </a:r>
            <a:endParaRPr lang="ru-RU" altLang="ru-RU" sz="1400" dirty="0">
              <a:latin typeface="Calibri" panose="020F0502020204030204" pitchFamily="34" charset="0"/>
            </a:endParaRPr>
          </a:p>
        </p:txBody>
      </p:sp>
      <p:sp>
        <p:nvSpPr>
          <p:cNvPr id="17418" name="Text Box 27"/>
          <p:cNvSpPr txBox="1"/>
          <p:nvPr/>
        </p:nvSpPr>
        <p:spPr>
          <a:xfrm rot="-2718714">
            <a:off x="1882775" y="4910138"/>
            <a:ext cx="1252538" cy="307975"/>
          </a:xfrm>
          <a:prstGeom prst="rect">
            <a:avLst/>
          </a:prstGeom>
          <a:noFill/>
          <a:ln w="12700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0"/>
              </a:spcBef>
              <a:buNone/>
            </a:pPr>
            <a:r>
              <a:rPr lang="ru-RU" altLang="ru-RU" sz="1400" dirty="0">
                <a:latin typeface="Calibri" panose="020F0502020204030204" pitchFamily="34" charset="0"/>
              </a:rPr>
              <a:t>Информация</a:t>
            </a:r>
            <a:endParaRPr lang="ru-RU" altLang="ru-RU" sz="1400" dirty="0">
              <a:latin typeface="Calibri" panose="020F0502020204030204" pitchFamily="34" charset="0"/>
            </a:endParaRPr>
          </a:p>
        </p:txBody>
      </p:sp>
      <p:pic>
        <p:nvPicPr>
          <p:cNvPr id="17419" name="Picture 4" descr="j043163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98763" y="2276475"/>
            <a:ext cx="2060575" cy="2592388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17420" name="Группа 61"/>
          <p:cNvGrpSpPr/>
          <p:nvPr/>
        </p:nvGrpSpPr>
        <p:grpSpPr>
          <a:xfrm>
            <a:off x="214313" y="1785938"/>
            <a:ext cx="720725" cy="801687"/>
            <a:chOff x="977900" y="3222625"/>
            <a:chExt cx="1495425" cy="1187450"/>
          </a:xfrm>
        </p:grpSpPr>
        <p:sp>
          <p:nvSpPr>
            <p:cNvPr id="17433" name="Arc 53"/>
            <p:cNvSpPr/>
            <p:nvPr/>
          </p:nvSpPr>
          <p:spPr>
            <a:xfrm>
              <a:off x="1011238" y="3813175"/>
              <a:ext cx="1403350" cy="550863"/>
            </a:xfrm>
            <a:custGeom>
              <a:avLst/>
              <a:gdLst>
                <a:gd name="txL" fmla="*/ 0 w 43200"/>
                <a:gd name="txT" fmla="*/ 0 h 43200"/>
                <a:gd name="txR" fmla="*/ 43200 w 43200"/>
                <a:gd name="txB" fmla="*/ 43200 h 43200"/>
              </a:gdLst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rect l="txL" t="txT" r="txR" b="txB"/>
              <a:pathLst>
                <a:path w="43200" h="43200" fill="none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-1" y="10809"/>
                    <a:pt x="7963" y="1674"/>
                    <a:pt x="18652" y="201"/>
                  </a:cubicBezTo>
                </a:path>
                <a:path w="43200" h="43200" stroke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-1" y="10809"/>
                    <a:pt x="7963" y="1674"/>
                    <a:pt x="18652" y="201"/>
                  </a:cubicBezTo>
                  <a:lnTo>
                    <a:pt x="21600" y="21600"/>
                  </a:lnTo>
                  <a:lnTo>
                    <a:pt x="21599" y="0"/>
                  </a:lnTo>
                  <a:close/>
                </a:path>
              </a:pathLst>
            </a:custGeom>
            <a:noFill/>
            <a:ln w="12700" cap="flat" cmpd="sng">
              <a:solidFill>
                <a:schemeClr val="bg2">
                  <a:alpha val="10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pic>
          <p:nvPicPr>
            <p:cNvPr id="17434" name="Picture 8" descr="j0433918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285875" y="3222625"/>
              <a:ext cx="1187450" cy="118745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7435" name="Picture 54" descr="j0432626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977900" y="3656013"/>
              <a:ext cx="615950" cy="615950"/>
            </a:xfrm>
            <a:prstGeom prst="rect">
              <a:avLst/>
            </a:prstGeom>
            <a:noFill/>
            <a:ln w="9525">
              <a:noFill/>
            </a:ln>
          </p:spPr>
        </p:pic>
      </p:grpSp>
      <p:grpSp>
        <p:nvGrpSpPr>
          <p:cNvPr id="17421" name="Группа 61"/>
          <p:cNvGrpSpPr/>
          <p:nvPr/>
        </p:nvGrpSpPr>
        <p:grpSpPr>
          <a:xfrm>
            <a:off x="928688" y="2214563"/>
            <a:ext cx="720725" cy="801687"/>
            <a:chOff x="977900" y="3222625"/>
            <a:chExt cx="1495425" cy="1187450"/>
          </a:xfrm>
        </p:grpSpPr>
        <p:sp>
          <p:nvSpPr>
            <p:cNvPr id="17430" name="Arc 53"/>
            <p:cNvSpPr/>
            <p:nvPr/>
          </p:nvSpPr>
          <p:spPr>
            <a:xfrm>
              <a:off x="1011238" y="3813175"/>
              <a:ext cx="1403350" cy="550863"/>
            </a:xfrm>
            <a:custGeom>
              <a:avLst/>
              <a:gdLst>
                <a:gd name="txL" fmla="*/ 0 w 43200"/>
                <a:gd name="txT" fmla="*/ 0 h 43200"/>
                <a:gd name="txR" fmla="*/ 43200 w 43200"/>
                <a:gd name="txB" fmla="*/ 43200 h 43200"/>
              </a:gdLst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rect l="txL" t="txT" r="txR" b="txB"/>
              <a:pathLst>
                <a:path w="43200" h="43200" fill="none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-1" y="10809"/>
                    <a:pt x="7963" y="1674"/>
                    <a:pt x="18652" y="201"/>
                  </a:cubicBezTo>
                </a:path>
                <a:path w="43200" h="43200" stroke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-1" y="10809"/>
                    <a:pt x="7963" y="1674"/>
                    <a:pt x="18652" y="201"/>
                  </a:cubicBezTo>
                  <a:lnTo>
                    <a:pt x="21600" y="21600"/>
                  </a:lnTo>
                  <a:lnTo>
                    <a:pt x="21599" y="0"/>
                  </a:lnTo>
                  <a:close/>
                </a:path>
              </a:pathLst>
            </a:custGeom>
            <a:noFill/>
            <a:ln w="12700" cap="flat" cmpd="sng">
              <a:solidFill>
                <a:schemeClr val="bg2">
                  <a:alpha val="10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pic>
          <p:nvPicPr>
            <p:cNvPr id="17431" name="Picture 8" descr="j0433918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285875" y="3222625"/>
              <a:ext cx="1187450" cy="118745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7432" name="Picture 54" descr="j0432626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977900" y="3656013"/>
              <a:ext cx="615950" cy="615950"/>
            </a:xfrm>
            <a:prstGeom prst="rect">
              <a:avLst/>
            </a:prstGeom>
            <a:noFill/>
            <a:ln w="9525">
              <a:noFill/>
            </a:ln>
          </p:spPr>
        </p:pic>
      </p:grpSp>
      <p:grpSp>
        <p:nvGrpSpPr>
          <p:cNvPr id="17422" name="Группа 61"/>
          <p:cNvGrpSpPr/>
          <p:nvPr/>
        </p:nvGrpSpPr>
        <p:grpSpPr>
          <a:xfrm>
            <a:off x="214313" y="2643188"/>
            <a:ext cx="720725" cy="801687"/>
            <a:chOff x="977900" y="3222625"/>
            <a:chExt cx="1495425" cy="1187450"/>
          </a:xfrm>
        </p:grpSpPr>
        <p:sp>
          <p:nvSpPr>
            <p:cNvPr id="17427" name="Arc 53"/>
            <p:cNvSpPr/>
            <p:nvPr/>
          </p:nvSpPr>
          <p:spPr>
            <a:xfrm>
              <a:off x="1011238" y="3813175"/>
              <a:ext cx="1403350" cy="550863"/>
            </a:xfrm>
            <a:custGeom>
              <a:avLst/>
              <a:gdLst>
                <a:gd name="txL" fmla="*/ 0 w 43200"/>
                <a:gd name="txT" fmla="*/ 0 h 43200"/>
                <a:gd name="txR" fmla="*/ 43200 w 43200"/>
                <a:gd name="txB" fmla="*/ 43200 h 43200"/>
              </a:gdLst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rect l="txL" t="txT" r="txR" b="txB"/>
              <a:pathLst>
                <a:path w="43200" h="43200" fill="none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-1" y="10809"/>
                    <a:pt x="7963" y="1674"/>
                    <a:pt x="18652" y="201"/>
                  </a:cubicBezTo>
                </a:path>
                <a:path w="43200" h="43200" stroke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-1" y="10809"/>
                    <a:pt x="7963" y="1674"/>
                    <a:pt x="18652" y="201"/>
                  </a:cubicBezTo>
                  <a:lnTo>
                    <a:pt x="21600" y="21600"/>
                  </a:lnTo>
                  <a:lnTo>
                    <a:pt x="21599" y="0"/>
                  </a:lnTo>
                  <a:close/>
                </a:path>
              </a:pathLst>
            </a:custGeom>
            <a:noFill/>
            <a:ln w="12700" cap="flat" cmpd="sng">
              <a:solidFill>
                <a:schemeClr val="bg2">
                  <a:alpha val="10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ru-RU" altLang="en-US"/>
            </a:p>
          </p:txBody>
        </p:sp>
        <p:pic>
          <p:nvPicPr>
            <p:cNvPr id="17428" name="Picture 8" descr="j0433918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285875" y="3222625"/>
              <a:ext cx="1187450" cy="118745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7429" name="Picture 54" descr="j0432626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977900" y="3656013"/>
              <a:ext cx="615950" cy="615950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17423" name="Text Box 55"/>
          <p:cNvSpPr txBox="1"/>
          <p:nvPr/>
        </p:nvSpPr>
        <p:spPr>
          <a:xfrm>
            <a:off x="0" y="1196975"/>
            <a:ext cx="1643063" cy="307975"/>
          </a:xfrm>
          <a:prstGeom prst="rect">
            <a:avLst/>
          </a:prstGeom>
          <a:noFill/>
          <a:ln w="12700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0"/>
              </a:spcBef>
              <a:buNone/>
            </a:pPr>
            <a:r>
              <a:rPr lang="ru-RU" altLang="ru-RU" sz="1400" dirty="0">
                <a:latin typeface="Calibri" panose="020F0502020204030204" pitchFamily="34" charset="0"/>
              </a:rPr>
              <a:t>Дистрибьюторы</a:t>
            </a:r>
            <a:endParaRPr lang="ru-RU" altLang="ru-RU" sz="1400" dirty="0">
              <a:latin typeface="Calibri" panose="020F0502020204030204" pitchFamily="34" charset="0"/>
            </a:endParaRPr>
          </a:p>
        </p:txBody>
      </p:sp>
      <p:sp>
        <p:nvSpPr>
          <p:cNvPr id="17424" name="Text Box 55"/>
          <p:cNvSpPr txBox="1"/>
          <p:nvPr/>
        </p:nvSpPr>
        <p:spPr>
          <a:xfrm>
            <a:off x="2843213" y="6524625"/>
            <a:ext cx="1152525" cy="307975"/>
          </a:xfrm>
          <a:prstGeom prst="rect">
            <a:avLst/>
          </a:prstGeom>
          <a:noFill/>
          <a:ln w="12700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0"/>
              </a:spcBef>
              <a:buNone/>
            </a:pPr>
            <a:r>
              <a:rPr lang="ru-RU" altLang="ru-RU" sz="1400" dirty="0">
                <a:latin typeface="Calibri" panose="020F0502020204030204" pitchFamily="34" charset="0"/>
              </a:rPr>
              <a:t>Менеджер</a:t>
            </a:r>
            <a:endParaRPr lang="ru-RU" altLang="ru-RU" sz="1400" dirty="0">
              <a:latin typeface="Calibri" panose="020F0502020204030204" pitchFamily="34" charset="0"/>
            </a:endParaRPr>
          </a:p>
        </p:txBody>
      </p:sp>
      <p:sp>
        <p:nvSpPr>
          <p:cNvPr id="17425" name="Text Box 55"/>
          <p:cNvSpPr txBox="1"/>
          <p:nvPr/>
        </p:nvSpPr>
        <p:spPr>
          <a:xfrm>
            <a:off x="971550" y="5713413"/>
            <a:ext cx="936625" cy="307975"/>
          </a:xfrm>
          <a:prstGeom prst="rect">
            <a:avLst/>
          </a:prstGeom>
          <a:noFill/>
          <a:ln w="12700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0"/>
              </a:spcBef>
              <a:buNone/>
            </a:pPr>
            <a:r>
              <a:rPr lang="ru-RU" altLang="ru-RU" sz="1400" dirty="0">
                <a:latin typeface="Calibri" panose="020F0502020204030204" pitchFamily="34" charset="0"/>
              </a:rPr>
              <a:t>Аналитик</a:t>
            </a:r>
            <a:endParaRPr lang="ru-RU" altLang="ru-RU" sz="1400" dirty="0">
              <a:latin typeface="Calibri" panose="020F0502020204030204" pitchFamily="34" charset="0"/>
            </a:endParaRPr>
          </a:p>
        </p:txBody>
      </p:sp>
      <p:sp>
        <p:nvSpPr>
          <p:cNvPr id="17426" name="Text Box 55"/>
          <p:cNvSpPr txBox="1"/>
          <p:nvPr/>
        </p:nvSpPr>
        <p:spPr>
          <a:xfrm>
            <a:off x="2643188" y="1547813"/>
            <a:ext cx="2143125" cy="523875"/>
          </a:xfrm>
          <a:prstGeom prst="rect">
            <a:avLst/>
          </a:prstGeom>
          <a:noFill/>
          <a:ln w="12700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>
              <a:spcBef>
                <a:spcPct val="0"/>
              </a:spcBef>
              <a:buNone/>
            </a:pPr>
            <a:r>
              <a:rPr lang="ru-RU" altLang="ru-RU" sz="1400" dirty="0">
                <a:latin typeface="Calibri" panose="020F0502020204030204" pitchFamily="34" charset="0"/>
              </a:rPr>
              <a:t>Сервер по обработке отчетов</a:t>
            </a:r>
            <a:endParaRPr lang="ru-RU" altLang="ru-RU" sz="14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Скругленный прямоугольник 1"/>
          <p:cNvSpPr/>
          <p:nvPr/>
        </p:nvSpPr>
        <p:spPr>
          <a:xfrm>
            <a:off x="214313" y="1071563"/>
            <a:ext cx="2376488" cy="1000125"/>
          </a:xfrm>
          <a:prstGeom prst="roundRect">
            <a:avLst/>
          </a:prstGeom>
          <a:solidFill>
            <a:srgbClr val="000099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16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Презентация нового информационного взаимодействия</a:t>
            </a:r>
            <a:endParaRPr lang="ru-RU" altLang="ru-RU" sz="1600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572000" y="1071563"/>
            <a:ext cx="2376488" cy="1000125"/>
          </a:xfrm>
          <a:prstGeom prst="roundRect">
            <a:avLst/>
          </a:prstGeom>
          <a:solidFill>
            <a:srgbClr val="000099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16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Выделение ИТ специалиста дистрибьютором</a:t>
            </a:r>
            <a:endParaRPr lang="ru-RU" altLang="ru-RU" sz="1600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500313" y="3429000"/>
            <a:ext cx="1947863" cy="1000125"/>
          </a:xfrm>
          <a:prstGeom prst="roundRect">
            <a:avLst/>
          </a:prstGeom>
          <a:solidFill>
            <a:srgbClr val="000099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16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ИТ специалист дистрибьютора</a:t>
            </a:r>
            <a:endParaRPr lang="ru-RU" altLang="ru-RU" sz="1600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929438" y="3429000"/>
            <a:ext cx="1928813" cy="1000125"/>
          </a:xfrm>
          <a:prstGeom prst="roundRect">
            <a:avLst/>
          </a:prstGeom>
          <a:solidFill>
            <a:srgbClr val="000099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16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ИТ специалист компании</a:t>
            </a:r>
            <a:endParaRPr lang="ru-RU" altLang="ru-RU" sz="1600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429125" y="5429250"/>
            <a:ext cx="2519363" cy="1000125"/>
          </a:xfrm>
          <a:prstGeom prst="roundRect">
            <a:avLst/>
          </a:prstGeom>
          <a:solidFill>
            <a:srgbClr val="000099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16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Регламентированное предоставление отчетов</a:t>
            </a:r>
            <a:endParaRPr lang="ru-RU" altLang="ru-RU" sz="1600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0" name="Штриховая стрелка вправо 19"/>
          <p:cNvSpPr/>
          <p:nvPr/>
        </p:nvSpPr>
        <p:spPr>
          <a:xfrm>
            <a:off x="2643188" y="1214438"/>
            <a:ext cx="1857375" cy="714375"/>
          </a:xfrm>
          <a:prstGeom prst="stripedRightArrow">
            <a:avLst>
              <a:gd name="adj1" fmla="val 32345"/>
              <a:gd name="adj2" fmla="val 50000"/>
            </a:avLst>
          </a:prstGeom>
          <a:solidFill>
            <a:schemeClr val="accent1">
              <a:lumMod val="9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Двойная стрелка влево/вправо 22"/>
          <p:cNvSpPr/>
          <p:nvPr/>
        </p:nvSpPr>
        <p:spPr>
          <a:xfrm>
            <a:off x="4500563" y="3571875"/>
            <a:ext cx="2428875" cy="642938"/>
          </a:xfrm>
          <a:prstGeom prst="leftRightArrow">
            <a:avLst/>
          </a:prstGeom>
          <a:solidFill>
            <a:schemeClr val="accent1">
              <a:lumMod val="9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441" name="TextBox 16"/>
          <p:cNvSpPr txBox="1"/>
          <p:nvPr/>
        </p:nvSpPr>
        <p:spPr>
          <a:xfrm>
            <a:off x="4572000" y="3071813"/>
            <a:ext cx="2214563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alt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Взаимодействие по настройке отчета</a:t>
            </a:r>
            <a:endParaRPr lang="ru-RU" altLang="ru-RU" sz="16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6" name="Заголовок 2"/>
          <p:cNvSpPr txBox="1"/>
          <p:nvPr/>
        </p:nvSpPr>
        <p:spPr>
          <a:xfrm>
            <a:off x="428625" y="0"/>
            <a:ext cx="8429625" cy="919163"/>
          </a:xfrm>
          <a:prstGeom prst="rect">
            <a:avLst/>
          </a:prstGeom>
        </p:spPr>
        <p:txBody>
          <a:bodyPr/>
          <a:lstStyle/>
          <a:p>
            <a:pPr marR="0" algn="ctr" defTabSz="914400" eaLnBrk="1" hangingPunct="1">
              <a:buClrTx/>
              <a:buSzTx/>
              <a:buFontTx/>
              <a:buNone/>
              <a:defRPr/>
            </a:pPr>
            <a:r>
              <a:rPr kumimoji="0" lang="ru-RU" sz="2900" b="1" kern="0" cap="none" spc="0" normalizeH="0" baseline="0" noProof="0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+mj-cs"/>
              </a:rPr>
              <a:t>Основные этапы запуска отчета «</a:t>
            </a:r>
            <a:r>
              <a:rPr kumimoji="0" lang="en-US" sz="2900" b="1" kern="0" cap="none" spc="0" normalizeH="0" baseline="0" noProof="0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+mj-cs"/>
              </a:rPr>
              <a:t>NEON</a:t>
            </a:r>
            <a:r>
              <a:rPr kumimoji="0" lang="ru-RU" sz="2900" b="1" kern="0" cap="none" spc="0" normalizeH="0" baseline="0" noProof="0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+mj-cs"/>
              </a:rPr>
              <a:t>».</a:t>
            </a:r>
            <a:endParaRPr kumimoji="0" lang="ru-RU" sz="2900" b="1" kern="0" cap="none" spc="0" normalizeH="0" baseline="0" noProof="0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+mj-ea"/>
              <a:cs typeface="+mj-cs"/>
            </a:endParaRPr>
          </a:p>
        </p:txBody>
      </p:sp>
      <p:sp>
        <p:nvSpPr>
          <p:cNvPr id="28" name="Штриховая стрелка вправо 27"/>
          <p:cNvSpPr/>
          <p:nvPr/>
        </p:nvSpPr>
        <p:spPr>
          <a:xfrm rot="5400000">
            <a:off x="5303044" y="2197894"/>
            <a:ext cx="966788" cy="857250"/>
          </a:xfrm>
          <a:prstGeom prst="stripedRightArrow">
            <a:avLst>
              <a:gd name="adj1" fmla="val 32345"/>
              <a:gd name="adj2" fmla="val 50000"/>
            </a:avLst>
          </a:prstGeom>
          <a:solidFill>
            <a:schemeClr val="accent1">
              <a:lumMod val="9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4" name="Штриховая стрелка вправо 33"/>
          <p:cNvSpPr/>
          <p:nvPr/>
        </p:nvSpPr>
        <p:spPr>
          <a:xfrm rot="5400000">
            <a:off x="5303044" y="4341019"/>
            <a:ext cx="966788" cy="857250"/>
          </a:xfrm>
          <a:prstGeom prst="stripedRightArrow">
            <a:avLst>
              <a:gd name="adj1" fmla="val 32345"/>
              <a:gd name="adj2" fmla="val 50000"/>
            </a:avLst>
          </a:prstGeom>
          <a:solidFill>
            <a:schemeClr val="accent1">
              <a:lumMod val="9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625" y="0"/>
            <a:ext cx="8358188" cy="1470025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9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+mj-ea"/>
                <a:cs typeface="+mj-cs"/>
              </a:rPr>
              <a:t>Перспективы перехода на единые отчеты «</a:t>
            </a:r>
            <a:r>
              <a:rPr kumimoji="0" lang="en-US" sz="29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+mj-ea"/>
                <a:cs typeface="+mj-cs"/>
              </a:rPr>
              <a:t>Neon</a:t>
            </a:r>
            <a:r>
              <a:rPr kumimoji="0" lang="ru-RU" sz="29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+mj-ea"/>
                <a:cs typeface="+mj-cs"/>
              </a:rPr>
              <a:t>».</a:t>
            </a:r>
            <a:endParaRPr kumimoji="0" lang="ru-RU" sz="2900" b="1" i="0" u="none" strike="noStrike" kern="0" cap="none" spc="0" normalizeH="0" baseline="0" noProof="0" dirty="0">
              <a:ln>
                <a:noFill/>
              </a:ln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+mj-ea"/>
              <a:cs typeface="+mj-cs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50" y="1285875"/>
            <a:ext cx="8501063" cy="4857750"/>
          </a:xfrm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ru-RU" sz="18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</a:t>
            </a:r>
            <a:r>
              <a:rPr kumimoji="0" lang="ru-RU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Улучшение планирования продаж и производства.</a:t>
            </a:r>
            <a:endParaRPr kumimoji="0" lang="ru-RU" sz="2000" b="0" i="1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ru-RU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  Улучшение работы логистики поставщика.</a:t>
            </a:r>
            <a:endParaRPr kumimoji="0" lang="ru-RU" sz="2000" b="0" i="1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ru-RU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  Повышение эффективности трейд-маркетинговых  мероприятий, направленных на продвижение продукции на территории продаж.</a:t>
            </a:r>
            <a:endParaRPr kumimoji="0" lang="ru-RU" sz="2000" b="0" i="1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ru-RU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  Предоставление аналитической информации в режиме реального времени без обращения к дистрибьюторам.</a:t>
            </a:r>
            <a:endParaRPr kumimoji="0" lang="ru-RU" sz="2000" b="0" i="1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ru-RU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  Снижение нагрузки на сотрудников дистрибьютора за счет автоматизации сбора информации по продажам и остаткам товара.</a:t>
            </a:r>
            <a:endParaRPr kumimoji="0" lang="ru-RU" sz="2000" b="0" i="1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ru-RU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 Высвобождение времени сотрудников дистрибьютора ввиду отсутствия необходимости предоставления поставщику отчетной информации по продажам и остаткам товара.</a:t>
            </a:r>
            <a:endParaRPr kumimoji="0" lang="ru-RU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ru-RU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  Автоматизация процесса позволяет избежать ошибок в предоставлении отчетов, что положительно влияет на планирование и управленческие решения поставщика.</a:t>
            </a:r>
            <a:endParaRPr kumimoji="0" lang="ru-RU" sz="2000" b="0" i="1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defRPr/>
            </a:pPr>
            <a:endParaRPr kumimoji="0" lang="ru-RU" sz="2000" b="0" i="1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defRPr/>
            </a:pPr>
            <a:endParaRPr kumimoji="0" lang="ru-RU" sz="2000" b="0" i="1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endParaRPr kumimoji="0" lang="ru-RU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9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+mj-ea"/>
                <a:cs typeface="+mj-cs"/>
              </a:rPr>
              <a:t>Варианты внедрения автоматического отчета «</a:t>
            </a:r>
            <a:r>
              <a:rPr kumimoji="0" lang="en-US" sz="29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+mj-ea"/>
                <a:cs typeface="+mj-cs"/>
              </a:rPr>
              <a:t>Neon</a:t>
            </a:r>
            <a:r>
              <a:rPr kumimoji="0" lang="ru-RU" sz="29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+mj-ea"/>
                <a:cs typeface="+mj-cs"/>
              </a:rPr>
              <a:t>»</a:t>
            </a:r>
            <a:endParaRPr kumimoji="0" lang="ru-RU" sz="2900" b="1" i="0" u="none" strike="noStrike" kern="0" cap="none" spc="0" normalizeH="0" baseline="0" noProof="0" dirty="0">
              <a:ln>
                <a:noFill/>
              </a:ln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+mj-ea"/>
              <a:cs typeface="+mj-cs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50" y="1285875"/>
            <a:ext cx="8501063" cy="4857750"/>
          </a:xfrm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ru-RU" sz="16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</a:t>
            </a:r>
            <a:r>
              <a:rPr kumimoji="0" lang="ru-RU" sz="18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В рамках внедрения единого автоматического отчета </a:t>
            </a:r>
            <a:r>
              <a:rPr kumimoji="0" lang="en-US" sz="18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Neon </a:t>
            </a:r>
            <a:r>
              <a:rPr kumimoji="0" lang="ru-RU" sz="18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дистрибьютору предоставляется готовый файл выгрузки для системы учета </a:t>
            </a:r>
            <a:r>
              <a:rPr kumimoji="0" lang="en-US" sz="18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1C</a:t>
            </a:r>
            <a:r>
              <a:rPr kumimoji="0" lang="ru-RU" sz="18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, который необходимо привязать к конфигурации системы</a:t>
            </a:r>
            <a:endParaRPr kumimoji="0" lang="ru-RU" sz="1800" b="0" i="1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ru-RU" sz="18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  Привязка к конфигурации делается силами ИТ</a:t>
            </a:r>
            <a:r>
              <a:rPr kumimoji="0" lang="en-US" sz="18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ru-RU" sz="18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специалиста дистрибьютора</a:t>
            </a:r>
            <a:endParaRPr kumimoji="0" lang="ru-RU" sz="1800" b="0" i="1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ru-RU" sz="18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  В случае отсутствия у дистрибьютора собственного ИТ</a:t>
            </a:r>
            <a:r>
              <a:rPr kumimoji="0" lang="en-US" sz="18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ru-RU" sz="18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специалиста, автоматический отчет выгрузку можно сформировать силами привлеченного ИТ</a:t>
            </a:r>
            <a:r>
              <a:rPr kumimoji="0" lang="en-US" sz="18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ru-RU" sz="18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специалиста</a:t>
            </a:r>
            <a:endParaRPr kumimoji="0" lang="ru-RU" sz="1800" b="0" i="1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ru-RU" sz="18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  В случае отсутствия привлеченных специалистов, либо при завышенной цене программирования – можно воспользоваться услугами профильной компании:</a:t>
            </a:r>
            <a:endParaRPr kumimoji="0" lang="ru-RU" sz="1800" b="0" i="1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457200" marR="0" lvl="1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ru-RU" sz="18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</a:rPr>
              <a:t> </a:t>
            </a:r>
            <a:r>
              <a:rPr kumimoji="0" lang="ru-RU" sz="18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</a:rPr>
              <a:t>ЛегаСофт</a:t>
            </a:r>
            <a:r>
              <a:rPr kumimoji="0" lang="ru-RU" sz="18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</a:rPr>
              <a:t> (</a:t>
            </a:r>
            <a:r>
              <a:rPr kumimoji="0" lang="ru-RU" sz="18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</a:rPr>
              <a:t>конт</a:t>
            </a:r>
            <a:r>
              <a:rPr kumimoji="0" lang="ru-RU" sz="18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</a:rPr>
              <a:t>. лицо Михаил Марголин тел. 8(800)7070102 </a:t>
            </a:r>
            <a:r>
              <a:rPr kumimoji="0" lang="en-US" sz="18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</a:rPr>
              <a:t>ext. 107, </a:t>
            </a:r>
            <a:r>
              <a:rPr kumimoji="0" lang="ru-RU" sz="18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</a:rPr>
              <a:t>моб. </a:t>
            </a:r>
            <a:r>
              <a:rPr kumimoji="0" lang="ru-RU" sz="18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</a:rPr>
              <a:t>8(920)3211090, Скайп (</a:t>
            </a:r>
            <a:r>
              <a:rPr kumimoji="0" lang="en-US" altLang="ru-RU" sz="18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</a:rPr>
              <a:t>Skype</a:t>
            </a:r>
            <a:r>
              <a:rPr kumimoji="0" lang="ru-RU" sz="18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</a:rPr>
              <a:t>): </a:t>
            </a:r>
            <a:r>
              <a:rPr kumimoji="0" lang="ru-RU" sz="18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</a:rPr>
              <a:t>mm_legasoft</a:t>
            </a:r>
            <a:r>
              <a:rPr kumimoji="0" lang="en-US" sz="18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</a:rPr>
              <a:t>,</a:t>
            </a:r>
            <a:r>
              <a:rPr kumimoji="0" lang="en-AU" sz="18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</a:rPr>
              <a:t> </a:t>
            </a:r>
            <a:r>
              <a:rPr kumimoji="0" lang="ru-RU" sz="18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</a:rPr>
              <a:t>электронная почта</a:t>
            </a:r>
            <a:r>
              <a:rPr kumimoji="0" lang="ru-RU" sz="18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</a:rPr>
              <a:t>: </a:t>
            </a:r>
            <a:r>
              <a:rPr kumimoji="0" lang="en-US" sz="18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hlinkClick r:id="rId1"/>
              </a:rPr>
              <a:t>mm@legasoft.ru</a:t>
            </a:r>
            <a:endParaRPr kumimoji="0" lang="ru-RU" sz="1800" b="0" i="1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</a:endParaRPr>
          </a:p>
          <a:p>
            <a:pPr marL="457200" marR="0" lvl="1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ru-RU" sz="18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</a:rPr>
              <a:t> Стоимость разработки выгрузки «</a:t>
            </a:r>
            <a:r>
              <a:rPr kumimoji="0" lang="en-US" sz="18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</a:rPr>
              <a:t>Neon</a:t>
            </a:r>
            <a:r>
              <a:rPr kumimoji="0" lang="ru-RU" sz="18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</a:rPr>
              <a:t>» для 1С 8.* стандартной конфигурации – 10 тыс. руб. Цена может быть увеличена в случае измененной архитектуры 1С дистрибьютора и необходимости производства доработок</a:t>
            </a:r>
            <a:endParaRPr kumimoji="0" lang="ru-RU" sz="1800" b="0" i="1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U-Neon для презентаций">
  <a:themeElements>
    <a:clrScheme name="2007-07-03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007-07-03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2007-07-03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7-07-03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7-07-03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7-07-03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7-07-03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7-07-03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7-07-03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7-07-03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7-07-03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7-07-03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7-07-03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7-07-03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U-Neon для презентаций</Template>
  <TotalTime>0</TotalTime>
  <Words>2885</Words>
  <Application>WPS Presentation</Application>
  <PresentationFormat>Экран (4:3)</PresentationFormat>
  <Paragraphs>77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5" baseType="lpstr">
      <vt:lpstr>Arial</vt:lpstr>
      <vt:lpstr>SimSun</vt:lpstr>
      <vt:lpstr>Wingdings</vt:lpstr>
      <vt:lpstr>Verdana</vt:lpstr>
      <vt:lpstr>Calibri</vt:lpstr>
      <vt:lpstr>Tahoma</vt:lpstr>
      <vt:lpstr>Microsoft YaHei</vt:lpstr>
      <vt:lpstr>Arial Unicode MS</vt:lpstr>
      <vt:lpstr>U-Neon для презентаций</vt:lpstr>
      <vt:lpstr>PowerPoint 演示文稿</vt:lpstr>
      <vt:lpstr>PowerPoint 演示文稿</vt:lpstr>
      <vt:lpstr>Архитектура отчетной системы «NEON».</vt:lpstr>
      <vt:lpstr>PowerPoint 演示文稿</vt:lpstr>
      <vt:lpstr>Перспективы перехода на единые отчеты «Neon».</vt:lpstr>
      <vt:lpstr>Варианты внедрения автоматического отчета «Neon»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Котляр Семен Александрович</dc:creator>
  <cp:lastModifiedBy>Gp_Raznos</cp:lastModifiedBy>
  <cp:revision>188</cp:revision>
  <dcterms:created xsi:type="dcterms:W3CDTF">2011-01-28T09:11:00Z</dcterms:created>
  <dcterms:modified xsi:type="dcterms:W3CDTF">2026-03-06T12:14:58Z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612ADAE24BCF4B3AA93E47B8E56A9FDB_12</vt:lpwstr>
  </property>
  <property fmtid="{D5CDD505-2E9C-101B-9397-08002B2CF9AE}" pid="3" name="KSOProductBuildVer">
    <vt:lpwstr>1049-12.2.0.23196</vt:lpwstr>
  </property>
</Properties>
</file>